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76" r:id="rId4"/>
    <p:sldId id="267" r:id="rId5"/>
    <p:sldId id="264" r:id="rId6"/>
    <p:sldId id="266" r:id="rId7"/>
    <p:sldId id="269" r:id="rId8"/>
    <p:sldId id="268" r:id="rId9"/>
    <p:sldId id="270" r:id="rId10"/>
    <p:sldId id="272" r:id="rId11"/>
    <p:sldId id="273" r:id="rId12"/>
    <p:sldId id="281" r:id="rId13"/>
    <p:sldId id="271" r:id="rId14"/>
    <p:sldId id="274" r:id="rId15"/>
    <p:sldId id="279" r:id="rId16"/>
    <p:sldId id="277" r:id="rId17"/>
    <p:sldId id="282" r:id="rId18"/>
    <p:sldId id="278" r:id="rId19"/>
    <p:sldId id="280" r:id="rId2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77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7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5322789"/>
            <a:ext cx="2142308" cy="6746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4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71" y="5322789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322789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71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88104" y="182880"/>
            <a:ext cx="8773015" cy="543037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882422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Lägg till en rubrik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underrubrik, tänk dock på att inte använda denna layout som slutsida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2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07049"/>
            <a:ext cx="8569325" cy="5412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81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3664"/>
            <a:ext cx="8569325" cy="5439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41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94316" y="306685"/>
            <a:ext cx="8569325" cy="54211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0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4028"/>
            <a:ext cx="8569325" cy="54221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14027"/>
            <a:ext cx="8569325" cy="54221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16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38" y="321006"/>
            <a:ext cx="8569325" cy="541519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03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19" y="1818658"/>
            <a:ext cx="6653560" cy="38896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77376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0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0" y="1842293"/>
            <a:ext cx="3148689" cy="38869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842293"/>
            <a:ext cx="3147720" cy="38869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2022-02-09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2672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6" y="5322789"/>
            <a:ext cx="2142308" cy="67469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6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322789"/>
            <a:ext cx="2142307" cy="67469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4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4" y="182880"/>
            <a:ext cx="8773015" cy="64844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47" y="5322789"/>
            <a:ext cx="2142307" cy="67469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484313"/>
            <a:ext cx="5220000" cy="1561945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formatet för bakgrundsrubriken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0836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04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318" y="464754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220" y="1818656"/>
            <a:ext cx="6653560" cy="38826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43" y="6531430"/>
            <a:ext cx="1080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7A3B3DD-11D3-46FE-8693-ABC62839DACF}" type="datetimeFigureOut">
              <a:rPr lang="sv-SE" smtClean="0"/>
              <a:pPr/>
              <a:t>2022-02-09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5" y="6531430"/>
            <a:ext cx="3816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32" y="6531430"/>
            <a:ext cx="1080000" cy="9856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3ED0E79-C485-4358-AA6A-241A5ED8242A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845" y="5890556"/>
            <a:ext cx="16003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6" r:id="rId4"/>
    <p:sldLayoutId id="2147483667" r:id="rId5"/>
    <p:sldLayoutId id="2147483684" r:id="rId6"/>
    <p:sldLayoutId id="2147483687" r:id="rId7"/>
    <p:sldLayoutId id="2147483674" r:id="rId8"/>
    <p:sldLayoutId id="2147483675" r:id="rId9"/>
    <p:sldLayoutId id="2147483677" r:id="rId10"/>
    <p:sldLayoutId id="2147483676" r:id="rId11"/>
    <p:sldLayoutId id="2147483678" r:id="rId12"/>
    <p:sldLayoutId id="2147483686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5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34" userDrawn="1">
          <p15:clr>
            <a:srgbClr val="F26B43"/>
          </p15:clr>
        </p15:guide>
        <p15:guide id="3" pos="4526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4378" userDrawn="1">
          <p15:clr>
            <a:srgbClr val="F26B43"/>
          </p15:clr>
        </p15:guide>
        <p15:guide id="7" pos="1379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orient="horz" pos="2069" userDrawn="1">
          <p15:clr>
            <a:srgbClr val="F26B43"/>
          </p15:clr>
        </p15:guide>
        <p15:guide id="11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98311" y="745068"/>
            <a:ext cx="7834489" cy="1730504"/>
          </a:xfrm>
        </p:spPr>
        <p:txBody>
          <a:bodyPr>
            <a:normAutofit/>
          </a:bodyPr>
          <a:lstStyle/>
          <a:p>
            <a:r>
              <a:rPr lang="sv-SE" b="0" dirty="0"/>
              <a:t>Praktiknära forskningsetik</a:t>
            </a:r>
            <a:br>
              <a:rPr lang="sv-SE" cap="none" dirty="0"/>
            </a:br>
            <a:endParaRPr lang="sv-SE" cap="non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962000" y="3284539"/>
            <a:ext cx="5220000" cy="1580972"/>
          </a:xfrm>
        </p:spPr>
        <p:txBody>
          <a:bodyPr>
            <a:normAutofit/>
          </a:bodyPr>
          <a:lstStyle/>
          <a:p>
            <a:r>
              <a:rPr lang="sv-SE" dirty="0"/>
              <a:t>9/2-2022</a:t>
            </a:r>
          </a:p>
          <a:p>
            <a:endParaRPr lang="sv-SE" dirty="0"/>
          </a:p>
          <a:p>
            <a:r>
              <a:rPr lang="sv-SE" dirty="0"/>
              <a:t>Hildur Kalman</a:t>
            </a:r>
          </a:p>
          <a:p>
            <a:r>
              <a:rPr lang="sv-SE" dirty="0"/>
              <a:t>Institutionen för socialt arbete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14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Forskare / yrkesarbetande (praktiker) – rollkonflikt?!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Att studera praktiken och egna yrkeskollegor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Olika roller</a:t>
            </a:r>
            <a:br>
              <a:rPr lang="sv-SE" cap="none" dirty="0"/>
            </a:br>
            <a:r>
              <a:rPr lang="sv-SE" cap="none" dirty="0"/>
              <a:t>– att studera praktiken</a:t>
            </a:r>
          </a:p>
        </p:txBody>
      </p:sp>
    </p:spTree>
    <p:extLst>
      <p:ext uri="{BB962C8B-B14F-4D97-AF65-F5344CB8AC3E}">
        <p14:creationId xmlns:p14="http://schemas.microsoft.com/office/powerpoint/2010/main" val="4022700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Forskare / yrkesarbetande (praktiker) – rollkonflikt?!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Att studera praktiken och egna yrkeskollegor – särskilda utmaningar med ”den kritiska blicken”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r>
              <a:rPr lang="sv-SE" dirty="0">
                <a:latin typeface="+mj-lt"/>
              </a:rPr>
              <a:t>Insider/ outsider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>
                <a:latin typeface="+mj-lt"/>
              </a:rPr>
              <a:t>utmaning att göra sig ovetande, icke-dömande och icke-partisk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>
                <a:latin typeface="+mj-lt"/>
              </a:rPr>
              <a:t>Egna klienter?? – fundera mer på varför folk väljer att delta än på bortfall!</a:t>
            </a:r>
          </a:p>
          <a:p>
            <a:pPr lvl="1">
              <a:buFont typeface="Wingdings" pitchFamily="2" charset="2"/>
              <a:buChar char="ü"/>
            </a:pPr>
            <a:r>
              <a:rPr lang="sv-SE" dirty="0">
                <a:latin typeface="+mj-lt"/>
              </a:rPr>
              <a:t>Egna kollegor, egna arbetsplatsen?</a:t>
            </a:r>
          </a:p>
          <a:p>
            <a:pPr marL="457200" lvl="1" indent="0" algn="r">
              <a:buNone/>
            </a:pPr>
            <a:endParaRPr lang="sv-SE" dirty="0">
              <a:latin typeface="+mj-lt"/>
            </a:endParaRPr>
          </a:p>
          <a:p>
            <a:pPr marL="457200" lvl="1" indent="0">
              <a:buNone/>
            </a:pPr>
            <a:endParaRPr lang="sv-SE" dirty="0"/>
          </a:p>
          <a:p>
            <a:pPr lvl="1">
              <a:buFont typeface="Courier New" panose="02070309020205020404" pitchFamily="49" charset="0"/>
              <a:buChar char="o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Olika roller</a:t>
            </a:r>
            <a:br>
              <a:rPr lang="sv-SE" cap="none" dirty="0"/>
            </a:br>
            <a:r>
              <a:rPr lang="sv-SE" cap="none" dirty="0"/>
              <a:t>– att studera praktiken</a:t>
            </a:r>
          </a:p>
        </p:txBody>
      </p:sp>
    </p:spTree>
    <p:extLst>
      <p:ext uri="{BB962C8B-B14F-4D97-AF65-F5344CB8AC3E}">
        <p14:creationId xmlns:p14="http://schemas.microsoft.com/office/powerpoint/2010/main" val="30521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071665F-FC59-D247-992B-224896FCA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45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Vem?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Vad?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Syftet?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Analytisk nivå? 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Samtycke….</a:t>
            </a:r>
            <a:br>
              <a:rPr lang="sv-SE" cap="none" dirty="0"/>
            </a:br>
            <a:endParaRPr lang="sv-SE" cap="none" dirty="0"/>
          </a:p>
        </p:txBody>
      </p:sp>
    </p:spTree>
    <p:extLst>
      <p:ext uri="{BB962C8B-B14F-4D97-AF65-F5344CB8AC3E}">
        <p14:creationId xmlns:p14="http://schemas.microsoft.com/office/powerpoint/2010/main" val="1300097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Vem ger? Chefen, rektor, individen?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Vad? – frivilligt, preciserat, uttryckligt, överblickbart?,  …och kopplat till: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Syftet? – inte tappa bort!...och kopplat till:</a:t>
            </a: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Analytisk nivå? </a:t>
            </a:r>
          </a:p>
          <a:p>
            <a:pPr lvl="2">
              <a:buFont typeface="Wingdings" pitchFamily="2" charset="2"/>
              <a:buChar char="ü"/>
            </a:pPr>
            <a:r>
              <a:rPr lang="sv-SE" dirty="0">
                <a:latin typeface="+mj-lt"/>
              </a:rPr>
              <a:t>organisation/ struktur</a:t>
            </a:r>
          </a:p>
          <a:p>
            <a:pPr lvl="2">
              <a:buFont typeface="Wingdings" pitchFamily="2" charset="2"/>
              <a:buChar char="ü"/>
            </a:pPr>
            <a:r>
              <a:rPr lang="sv-SE" dirty="0">
                <a:latin typeface="+mj-lt"/>
              </a:rPr>
              <a:t>individ eller position?! </a:t>
            </a:r>
          </a:p>
          <a:p>
            <a:pPr lvl="2">
              <a:buFont typeface="Wingdings" pitchFamily="2" charset="2"/>
              <a:buChar char="ü"/>
            </a:pPr>
            <a:r>
              <a:rPr lang="sv-SE" dirty="0">
                <a:latin typeface="+mj-lt"/>
              </a:rPr>
              <a:t>....kontextualisera handlande…, förstå handlingsutrymmen, förväntanshorisonter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Samtycke….och information</a:t>
            </a:r>
          </a:p>
        </p:txBody>
      </p:sp>
    </p:spTree>
    <p:extLst>
      <p:ext uri="{BB962C8B-B14F-4D97-AF65-F5344CB8AC3E}">
        <p14:creationId xmlns:p14="http://schemas.microsoft.com/office/powerpoint/2010/main" val="2546942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(hur) är </a:t>
            </a:r>
            <a:r>
              <a:rPr lang="sv-SE" dirty="0" err="1">
                <a:latin typeface="+mj-lt"/>
              </a:rPr>
              <a:t>pseudonymisering</a:t>
            </a:r>
            <a:r>
              <a:rPr lang="sv-SE" dirty="0">
                <a:latin typeface="+mj-lt"/>
              </a:rPr>
              <a:t> möjlig?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vem kontaktar/ tillfrågar forskningspersonerna?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Hur handskas med det empiriska materialet?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i analys och resultatpublicering?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 fontScale="90000"/>
          </a:bodyPr>
          <a:lstStyle/>
          <a:p>
            <a:r>
              <a:rPr lang="sv-SE" cap="none" dirty="0"/>
              <a:t>Anonymisering/ </a:t>
            </a:r>
            <a:r>
              <a:rPr lang="sv-SE" cap="none" dirty="0" err="1"/>
              <a:t>pseudonymisering</a:t>
            </a:r>
            <a:r>
              <a:rPr lang="sv-SE" cap="none" dirty="0"/>
              <a:t>/avidentifiering</a:t>
            </a:r>
            <a:br>
              <a:rPr lang="sv-SE" cap="none" dirty="0"/>
            </a:br>
            <a:r>
              <a:rPr lang="sv-SE" cap="none" dirty="0"/>
              <a:t>...och </a:t>
            </a:r>
            <a:r>
              <a:rPr lang="sv-SE" cap="none" dirty="0" err="1"/>
              <a:t>konfidentialitet</a:t>
            </a:r>
            <a:endParaRPr lang="sv-SE" cap="none" dirty="0"/>
          </a:p>
        </p:txBody>
      </p:sp>
    </p:spTree>
    <p:extLst>
      <p:ext uri="{BB962C8B-B14F-4D97-AF65-F5344CB8AC3E}">
        <p14:creationId xmlns:p14="http://schemas.microsoft.com/office/powerpoint/2010/main" val="2753830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yrkeskår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finansiär, arbetsgivare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vetenskapssamhälle/ forskningsuppdrag/ kunskapen!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de </a:t>
            </a:r>
            <a:r>
              <a:rPr lang="sv-SE" dirty="0" err="1">
                <a:latin typeface="+mj-lt"/>
              </a:rPr>
              <a:t>beforskade</a:t>
            </a:r>
            <a:r>
              <a:rPr lang="sv-SE" dirty="0">
                <a:latin typeface="+mj-lt"/>
              </a:rPr>
              <a:t> – forskningspersonerna</a:t>
            </a:r>
          </a:p>
          <a:p>
            <a:pPr marL="914400" lvl="2" indent="0">
              <a:buNone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Lojaliteter….</a:t>
            </a:r>
          </a:p>
        </p:txBody>
      </p:sp>
    </p:spTree>
    <p:extLst>
      <p:ext uri="{BB962C8B-B14F-4D97-AF65-F5344CB8AC3E}">
        <p14:creationId xmlns:p14="http://schemas.microsoft.com/office/powerpoint/2010/main" val="824066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yrkeskår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finansiär, arbetsgivare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vetenskapssamhälle/ forskningsuppdrag/ kunskapen!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de </a:t>
            </a:r>
            <a:r>
              <a:rPr lang="sv-SE" dirty="0" err="1">
                <a:latin typeface="+mj-lt"/>
              </a:rPr>
              <a:t>beforskade</a:t>
            </a:r>
            <a:r>
              <a:rPr lang="sv-SE" dirty="0">
                <a:latin typeface="+mj-lt"/>
              </a:rPr>
              <a:t> – forskningspersonerna</a:t>
            </a:r>
          </a:p>
          <a:p>
            <a:pPr marL="914400" lvl="2" indent="0">
              <a:buNone/>
            </a:pPr>
            <a:endParaRPr lang="sv-SE" dirty="0">
              <a:latin typeface="+mj-lt"/>
            </a:endParaRPr>
          </a:p>
          <a:p>
            <a:pPr lvl="2"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... alla har de förväntningar på resultat, nytta  och tillämpning 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Lojaliteter….</a:t>
            </a:r>
          </a:p>
        </p:txBody>
      </p:sp>
    </p:spTree>
    <p:extLst>
      <p:ext uri="{BB962C8B-B14F-4D97-AF65-F5344CB8AC3E}">
        <p14:creationId xmlns:p14="http://schemas.microsoft.com/office/powerpoint/2010/main" val="278338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yrkeskår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finansiär, arbetsgivare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vetenskapssamhälle/ forskningsuppdrag/kunskapen!</a:t>
            </a:r>
          </a:p>
          <a:p>
            <a:pPr lvl="2">
              <a:buFont typeface="Wingdings" pitchFamily="2" charset="2"/>
              <a:buChar char="Ø"/>
            </a:pPr>
            <a:r>
              <a:rPr lang="sv-SE" sz="1800" b="1" dirty="0">
                <a:latin typeface="+mj-lt"/>
              </a:rPr>
              <a:t>Vikten av </a:t>
            </a:r>
            <a:r>
              <a:rPr lang="sv-SE" sz="1800" b="1" dirty="0" err="1">
                <a:latin typeface="+mj-lt"/>
              </a:rPr>
              <a:t>reflexivitet</a:t>
            </a:r>
            <a:r>
              <a:rPr lang="sv-SE" sz="1800" b="1" dirty="0">
                <a:latin typeface="+mj-lt"/>
              </a:rPr>
              <a:t>!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de </a:t>
            </a:r>
            <a:r>
              <a:rPr lang="sv-SE" dirty="0" err="1">
                <a:latin typeface="+mj-lt"/>
              </a:rPr>
              <a:t>beforskade</a:t>
            </a:r>
            <a:r>
              <a:rPr lang="sv-SE" dirty="0">
                <a:latin typeface="+mj-lt"/>
              </a:rPr>
              <a:t> – forskningspersonerna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Lojaliteter….</a:t>
            </a:r>
          </a:p>
        </p:txBody>
      </p:sp>
    </p:spTree>
    <p:extLst>
      <p:ext uri="{BB962C8B-B14F-4D97-AF65-F5344CB8AC3E}">
        <p14:creationId xmlns:p14="http://schemas.microsoft.com/office/powerpoint/2010/main" val="39972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3879511"/>
          </a:xfrm>
        </p:spPr>
        <p:txBody>
          <a:bodyPr>
            <a:normAutofit/>
          </a:bodyPr>
          <a:lstStyle/>
          <a:p>
            <a:r>
              <a:rPr lang="sv-SE" cap="none" dirty="0"/>
              <a:t>Tack för uppmärksamheten!</a:t>
            </a:r>
          </a:p>
        </p:txBody>
      </p:sp>
    </p:spTree>
    <p:extLst>
      <p:ext uri="{BB962C8B-B14F-4D97-AF65-F5344CB8AC3E}">
        <p14:creationId xmlns:p14="http://schemas.microsoft.com/office/powerpoint/2010/main" val="274503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2478504"/>
            <a:ext cx="6653560" cy="3229807"/>
          </a:xfrm>
        </p:spPr>
        <p:txBody>
          <a:bodyPr>
            <a:normAutofit/>
          </a:bodyPr>
          <a:lstStyle/>
          <a:p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45221" y="464754"/>
            <a:ext cx="6647364" cy="1941562"/>
          </a:xfrm>
        </p:spPr>
        <p:txBody>
          <a:bodyPr>
            <a:normAutofit/>
          </a:bodyPr>
          <a:lstStyle/>
          <a:p>
            <a:r>
              <a:rPr lang="sv-SE" cap="none" dirty="0"/>
              <a:t>Etik värnar…</a:t>
            </a:r>
            <a:br>
              <a:rPr lang="sv-SE" cap="none" dirty="0"/>
            </a:br>
            <a:br>
              <a:rPr lang="sv-SE" cap="none" dirty="0"/>
            </a:br>
            <a:r>
              <a:rPr lang="sv-SE" cap="none" dirty="0"/>
              <a:t>både individer och kunskap </a:t>
            </a:r>
          </a:p>
        </p:txBody>
      </p:sp>
    </p:spTree>
    <p:extLst>
      <p:ext uri="{BB962C8B-B14F-4D97-AF65-F5344CB8AC3E}">
        <p14:creationId xmlns:p14="http://schemas.microsoft.com/office/powerpoint/2010/main" val="40809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2478504"/>
            <a:ext cx="6653560" cy="322980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b="1" dirty="0">
                <a:latin typeface="+mj-lt"/>
              </a:rPr>
              <a:t>Etiken – </a:t>
            </a:r>
            <a:r>
              <a:rPr lang="sv-SE" dirty="0">
                <a:latin typeface="+mj-lt"/>
              </a:rPr>
              <a:t>etiska överväganden och ställningstaganden går inte att skilja från själva kunskapsproduktionen, forskningen.</a:t>
            </a: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Handlar om både forskningsetiskt och forskaretiskt  förhållningssätt hela vägen.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45221" y="464754"/>
            <a:ext cx="6647364" cy="1941562"/>
          </a:xfrm>
        </p:spPr>
        <p:txBody>
          <a:bodyPr>
            <a:normAutofit/>
          </a:bodyPr>
          <a:lstStyle/>
          <a:p>
            <a:r>
              <a:rPr lang="sv-SE" cap="none" dirty="0"/>
              <a:t>Etik värnar…</a:t>
            </a:r>
            <a:br>
              <a:rPr lang="sv-SE" cap="none" dirty="0"/>
            </a:br>
            <a:br>
              <a:rPr lang="sv-SE" cap="none" dirty="0"/>
            </a:br>
            <a:r>
              <a:rPr lang="sv-SE" cap="none" dirty="0"/>
              <a:t>både individer och kunskap </a:t>
            </a:r>
          </a:p>
        </p:txBody>
      </p:sp>
    </p:spTree>
    <p:extLst>
      <p:ext uri="{BB962C8B-B14F-4D97-AF65-F5344CB8AC3E}">
        <p14:creationId xmlns:p14="http://schemas.microsoft.com/office/powerpoint/2010/main" val="74622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2478504"/>
            <a:ext cx="6653560" cy="32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Lagar, regelverk, riktlinjer</a:t>
            </a: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Etiskt förhållningssätt</a:t>
            </a: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Aktualiseras genom hela forskningsprocessen</a:t>
            </a:r>
          </a:p>
          <a:p>
            <a:pPr>
              <a:buFont typeface="Wingdings" pitchFamily="2" charset="2"/>
              <a:buChar char="Ø"/>
            </a:pPr>
            <a:endParaRPr lang="sv-SE" sz="2000" dirty="0">
              <a:latin typeface="+mj-lt"/>
            </a:endParaRPr>
          </a:p>
          <a:p>
            <a:pPr algn="r">
              <a:buFont typeface="Wingdings" pitchFamily="2" charset="2"/>
              <a:buChar char="Ø"/>
            </a:pPr>
            <a:endParaRPr lang="sv-SE" sz="2000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45221" y="464754"/>
            <a:ext cx="6647364" cy="1941562"/>
          </a:xfrm>
        </p:spPr>
        <p:txBody>
          <a:bodyPr>
            <a:normAutofit/>
          </a:bodyPr>
          <a:lstStyle/>
          <a:p>
            <a:r>
              <a:rPr lang="sv-SE" cap="none" dirty="0"/>
              <a:t>Etik värnar…</a:t>
            </a:r>
            <a:br>
              <a:rPr lang="sv-SE" cap="none" dirty="0"/>
            </a:br>
            <a:br>
              <a:rPr lang="sv-SE" cap="none" dirty="0"/>
            </a:br>
            <a:r>
              <a:rPr lang="sv-SE" cap="none" dirty="0"/>
              <a:t>både individer och kunskap </a:t>
            </a:r>
          </a:p>
        </p:txBody>
      </p:sp>
    </p:spTree>
    <p:extLst>
      <p:ext uri="{BB962C8B-B14F-4D97-AF65-F5344CB8AC3E}">
        <p14:creationId xmlns:p14="http://schemas.microsoft.com/office/powerpoint/2010/main" val="168875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39025" y="1917030"/>
            <a:ext cx="6653560" cy="322980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Etiska överväganden när viktiga värden för enskilda och samhället står på spel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Aktualiserar frågor som rör vårt handlande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Frågor om hur vi bör göra för att göra rätt och inte fel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Dilemma: när man ställs inför en konflikt mellan olika etiska/moraliskt påbjudna hänsynstaganden</a:t>
            </a: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45221" y="464754"/>
            <a:ext cx="6647364" cy="1941562"/>
          </a:xfrm>
        </p:spPr>
        <p:txBody>
          <a:bodyPr>
            <a:normAutofit/>
          </a:bodyPr>
          <a:lstStyle/>
          <a:p>
            <a:r>
              <a:rPr lang="sv-SE" cap="none" dirty="0"/>
              <a:t>Etiska dilemman</a:t>
            </a:r>
          </a:p>
        </p:txBody>
      </p:sp>
    </p:spTree>
    <p:extLst>
      <p:ext uri="{BB962C8B-B14F-4D97-AF65-F5344CB8AC3E}">
        <p14:creationId xmlns:p14="http://schemas.microsoft.com/office/powerpoint/2010/main" val="115351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2478504"/>
            <a:ext cx="6653560" cy="32298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Flera berörda parter, olika intressen och hänsyn</a:t>
            </a:r>
          </a:p>
          <a:p>
            <a:pPr>
              <a:buFont typeface="Wingdings" pitchFamily="2" charset="2"/>
              <a:buChar char="Ø"/>
            </a:pPr>
            <a:endParaRPr lang="sv-SE" sz="20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sz="2000" dirty="0">
                <a:latin typeface="+mj-lt"/>
              </a:rPr>
              <a:t>Olika lojaliteter</a:t>
            </a:r>
          </a:p>
          <a:p>
            <a:pPr marL="457200" lvl="1" indent="0">
              <a:buNone/>
            </a:pPr>
            <a:endParaRPr lang="sv-SE" sz="1800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45221" y="464754"/>
            <a:ext cx="6647364" cy="1941562"/>
          </a:xfrm>
        </p:spPr>
        <p:txBody>
          <a:bodyPr>
            <a:normAutofit/>
          </a:bodyPr>
          <a:lstStyle/>
          <a:p>
            <a:r>
              <a:rPr lang="sv-SE" sz="2000" cap="none" dirty="0"/>
              <a:t>Etiska dilemman i praktiknära forskning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729654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4DE44806-E335-314D-B3B7-7676D869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9369">
            <a:off x="961225" y="561730"/>
            <a:ext cx="4108815" cy="557463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F39FAA3-7C9D-B242-BDFB-695D4CE47B6A}"/>
              </a:ext>
            </a:extLst>
          </p:cNvPr>
          <p:cNvSpPr txBox="1"/>
          <p:nvPr/>
        </p:nvSpPr>
        <p:spPr>
          <a:xfrm>
            <a:off x="5109411" y="1227221"/>
            <a:ext cx="272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Exempel från boken, handledning, kollegor… </a:t>
            </a:r>
          </a:p>
        </p:txBody>
      </p:sp>
    </p:spTree>
    <p:extLst>
      <p:ext uri="{BB962C8B-B14F-4D97-AF65-F5344CB8AC3E}">
        <p14:creationId xmlns:p14="http://schemas.microsoft.com/office/powerpoint/2010/main" val="4017503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Forskningskravet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”Kunskapsuppdraget”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Myndighetsuppdraget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Olika roller: praktiker, forskare, yrkeskollega, myndighetskollega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Anslagsgivare – myndighet, samhälle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Praktiknära forskning i socialtjänsten…krav, uppdrag, hänsynstaganden</a:t>
            </a:r>
          </a:p>
        </p:txBody>
      </p:sp>
    </p:spTree>
    <p:extLst>
      <p:ext uri="{BB962C8B-B14F-4D97-AF65-F5344CB8AC3E}">
        <p14:creationId xmlns:p14="http://schemas.microsoft.com/office/powerpoint/2010/main" val="234705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1245219" y="1828800"/>
            <a:ext cx="6653560" cy="387951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Forskare / yrkesarbetande (praktiker)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sv-SE" dirty="0">
                <a:latin typeface="+mj-lt"/>
              </a:rPr>
              <a:t>Att studera praktiken och egna yrkeskollegor</a:t>
            </a:r>
          </a:p>
          <a:p>
            <a:pPr>
              <a:buFont typeface="Wingdings" pitchFamily="2" charset="2"/>
              <a:buChar char="Ø"/>
            </a:pPr>
            <a:endParaRPr lang="sv-SE" dirty="0">
              <a:latin typeface="+mj-lt"/>
            </a:endParaRPr>
          </a:p>
          <a:p>
            <a:pPr marL="0" indent="0">
              <a:buNone/>
            </a:pPr>
            <a:endParaRPr lang="sv-SE" dirty="0">
              <a:latin typeface="+mj-lt"/>
            </a:endParaRPr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251415" y="256206"/>
            <a:ext cx="6647364" cy="1500405"/>
          </a:xfrm>
        </p:spPr>
        <p:txBody>
          <a:bodyPr>
            <a:normAutofit/>
          </a:bodyPr>
          <a:lstStyle/>
          <a:p>
            <a:r>
              <a:rPr lang="sv-SE" cap="none" dirty="0"/>
              <a:t>Olika roller</a:t>
            </a:r>
            <a:br>
              <a:rPr lang="sv-SE" cap="none" dirty="0"/>
            </a:br>
            <a:r>
              <a:rPr lang="sv-SE" cap="none" dirty="0"/>
              <a:t>– att studera praktiken</a:t>
            </a:r>
          </a:p>
        </p:txBody>
      </p:sp>
    </p:spTree>
    <p:extLst>
      <p:ext uri="{BB962C8B-B14F-4D97-AF65-F5344CB8AC3E}">
        <p14:creationId xmlns:p14="http://schemas.microsoft.com/office/powerpoint/2010/main" val="266983345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umu SE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eå Universitet.potx" id="{2F552BE5-29CE-499A-A660-F176591E2A45}" vid="{E86E6282-E085-44B8-8DAD-FB7DF07483B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SE v01</Template>
  <TotalTime>502</TotalTime>
  <Words>452</Words>
  <Application>Microsoft Macintosh PowerPoint</Application>
  <PresentationFormat>Bildspel på skärmen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6" baseType="lpstr">
      <vt:lpstr>Arial</vt:lpstr>
      <vt:lpstr>Courier New</vt:lpstr>
      <vt:lpstr>Georgia</vt:lpstr>
      <vt:lpstr>Lucida Grande</vt:lpstr>
      <vt:lpstr>Verdana</vt:lpstr>
      <vt:lpstr>Wingdings</vt:lpstr>
      <vt:lpstr>Presentation umu SE v01</vt:lpstr>
      <vt:lpstr>Praktiknära forskningsetik </vt:lpstr>
      <vt:lpstr>Etik värnar…  både individer och kunskap </vt:lpstr>
      <vt:lpstr>Etik värnar…  både individer och kunskap </vt:lpstr>
      <vt:lpstr>Etik värnar…  både individer och kunskap </vt:lpstr>
      <vt:lpstr>Etiska dilemman</vt:lpstr>
      <vt:lpstr>Etiska dilemman i praktiknära forskning</vt:lpstr>
      <vt:lpstr>PowerPoint-presentation</vt:lpstr>
      <vt:lpstr>Praktiknära forskning i socialtjänsten…krav, uppdrag, hänsynstaganden</vt:lpstr>
      <vt:lpstr>Olika roller – att studera praktiken</vt:lpstr>
      <vt:lpstr>Olika roller – att studera praktiken</vt:lpstr>
      <vt:lpstr>Olika roller – att studera praktiken</vt:lpstr>
      <vt:lpstr>PowerPoint-presentation</vt:lpstr>
      <vt:lpstr>Samtycke…. </vt:lpstr>
      <vt:lpstr>Samtycke….och information</vt:lpstr>
      <vt:lpstr>Anonymisering/ pseudonymisering/avidentifiering ...och konfidentialitet</vt:lpstr>
      <vt:lpstr>Lojaliteter….</vt:lpstr>
      <vt:lpstr>Lojaliteter….</vt:lpstr>
      <vt:lpstr>Lojaliteter….</vt:lpstr>
      <vt:lpstr>Tack för uppmärksamheten!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analysera intim hjälp och omsorg i hemtjänsten </dc:title>
  <dc:creator>Hildur Kalman</dc:creator>
  <cp:lastModifiedBy>Hildur Kalman</cp:lastModifiedBy>
  <cp:revision>19</cp:revision>
  <cp:lastPrinted>2022-02-09T08:20:56Z</cp:lastPrinted>
  <dcterms:created xsi:type="dcterms:W3CDTF">2017-12-05T13:59:34Z</dcterms:created>
  <dcterms:modified xsi:type="dcterms:W3CDTF">2022-02-09T11:01:49Z</dcterms:modified>
</cp:coreProperties>
</file>